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60" r:id="rId6"/>
    <p:sldId id="261" r:id="rId7"/>
    <p:sldId id="277" r:id="rId8"/>
    <p:sldId id="262" r:id="rId9"/>
    <p:sldId id="278" r:id="rId10"/>
    <p:sldId id="263" r:id="rId11"/>
    <p:sldId id="274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" initials="V" lastIdx="1" clrIdx="0">
    <p:extLst>
      <p:ext uri="{19B8F6BF-5375-455C-9EA6-DF929625EA0E}">
        <p15:presenceInfo xmlns:p15="http://schemas.microsoft.com/office/powerpoint/2012/main" userId="Vi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C3CEF-97E5-4364-9BB1-A1DA5A7DA7E9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F7AE1-9268-4859-A51C-7AAD24E903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74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383B-2C69-457F-A7E0-1A447ED5F696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4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C08-5ECB-461E-8A98-D7B167F0032E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3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F1E5-842E-4470-AE2B-4481DB13138A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6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D0B3-4D34-415D-A291-129CE799097C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2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505E-5B75-4432-92A5-A47191DB677E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4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4B68-9126-4A99-AEEA-D728D2F4C799}" type="datetime1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30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B66A-37C6-4E58-A023-88A1897AC996}" type="datetime1">
              <a:rPr lang="en-GB" smtClean="0"/>
              <a:t>04/07/2019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1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5E20-2609-4DA2-903C-B80D25AA39AE}" type="datetime1">
              <a:rPr lang="en-GB" smtClean="0"/>
              <a:t>04/07/2019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1320-0089-4491-939E-A1FF3DF34300}" type="datetime1">
              <a:rPr lang="en-GB" smtClean="0"/>
              <a:t>04/07/2019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3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4105-D104-4E8D-89C6-9A36BA7DE836}" type="datetime1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2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17773-F640-4782-84E7-B3B67A2B25E1}" type="datetime1">
              <a:rPr lang="en-GB" smtClean="0"/>
              <a:t>04/07/2019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66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E553-F884-4C64-9F11-A9D24E24848A}" type="datetime1">
              <a:rPr lang="en-GB" smtClean="0"/>
              <a:t>04/07/2019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8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53" y="2070100"/>
            <a:ext cx="8498491" cy="700088"/>
          </a:xfrm>
        </p:spPr>
        <p:txBody>
          <a:bodyPr>
            <a:normAutofit/>
          </a:bodyPr>
          <a:lstStyle/>
          <a:p>
            <a:r>
              <a:rPr lang="ro-RO" sz="4400" smtClean="0"/>
              <a:t>Învățare nesupervizată din video-uri</a:t>
            </a:r>
            <a:endParaRPr lang="en-GB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804623"/>
            <a:ext cx="9144000" cy="906900"/>
          </a:xfrm>
        </p:spPr>
        <p:txBody>
          <a:bodyPr/>
          <a:lstStyle/>
          <a:p>
            <a:r>
              <a:rPr lang="ro-RO" smtClean="0">
                <a:latin typeface="+mj-lt"/>
              </a:rPr>
              <a:t>Coordonator științific</a:t>
            </a:r>
          </a:p>
          <a:p>
            <a:r>
              <a:rPr lang="ro-RO" b="1">
                <a:latin typeface="+mj-lt"/>
              </a:rPr>
              <a:t>Lect.dr. Ignat Anca</a:t>
            </a:r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</a:t>
            </a:fld>
            <a:endParaRPr lang="en-GB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" y="3743737"/>
            <a:ext cx="9144000" cy="5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>
                <a:latin typeface="+mj-lt"/>
              </a:rPr>
              <a:t>propusă de </a:t>
            </a:r>
            <a:r>
              <a:rPr lang="ro-RO" b="1">
                <a:latin typeface="+mj-lt"/>
              </a:rPr>
              <a:t>Coțofană Victor</a:t>
            </a:r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28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10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00365" y="315774"/>
            <a:ext cx="2343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API-</a:t>
            </a:r>
            <a:r>
              <a:rPr lang="en-US" sz="2800" err="1" smtClean="0">
                <a:latin typeface="+mj-lt"/>
              </a:rPr>
              <a:t>uri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externe</a:t>
            </a:r>
            <a:endParaRPr lang="en-GB" sz="280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8"/>
          <a:stretch/>
        </p:blipFill>
        <p:spPr>
          <a:xfrm>
            <a:off x="3241735" y="1814277"/>
            <a:ext cx="4953000" cy="1867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4" b="25364"/>
          <a:stretch/>
        </p:blipFill>
        <p:spPr>
          <a:xfrm>
            <a:off x="1546175" y="3682200"/>
            <a:ext cx="6056190" cy="137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249" y="2126832"/>
            <a:ext cx="1094586" cy="12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/>
          <a:stretch/>
        </p:blipFill>
        <p:spPr bwMode="auto">
          <a:xfrm>
            <a:off x="602921" y="1414463"/>
            <a:ext cx="7938158" cy="4434794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4391" y="315774"/>
            <a:ext cx="501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 smtClean="0">
                <a:latin typeface="+mj-lt"/>
              </a:rPr>
              <a:t>Exemplu</a:t>
            </a:r>
            <a:r>
              <a:rPr lang="en-US" sz="2800" smtClean="0">
                <a:latin typeface="+mj-lt"/>
              </a:rPr>
              <a:t> de </a:t>
            </a:r>
            <a:r>
              <a:rPr lang="en-US" sz="2800" err="1" smtClean="0">
                <a:latin typeface="+mj-lt"/>
              </a:rPr>
              <a:t>intr</a:t>
            </a:r>
            <a:r>
              <a:rPr lang="ro-RO" sz="2800" smtClean="0">
                <a:latin typeface="+mj-lt"/>
              </a:rPr>
              <a:t>ări în spreadsheet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0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990827" y="2747522"/>
            <a:ext cx="524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68</a:t>
            </a:r>
            <a:r>
              <a:rPr lang="ro-RO" sz="3200" smtClean="0">
                <a:latin typeface="+mj-lt"/>
              </a:rPr>
              <a:t> de</a:t>
            </a:r>
            <a:r>
              <a:rPr lang="en-US" sz="3200" smtClean="0">
                <a:latin typeface="+mj-lt"/>
              </a:rPr>
              <a:t> ore</a:t>
            </a:r>
            <a:r>
              <a:rPr lang="ro-RO" sz="3200" smtClean="0">
                <a:latin typeface="+mj-lt"/>
              </a:rPr>
              <a:t> continue</a:t>
            </a:r>
            <a:r>
              <a:rPr lang="en-US" sz="3200" smtClean="0">
                <a:latin typeface="+mj-lt"/>
              </a:rPr>
              <a:t> de </a:t>
            </a:r>
            <a:r>
              <a:rPr lang="ro-RO" sz="3200" smtClean="0">
                <a:latin typeface="+mj-lt"/>
              </a:rPr>
              <a:t>învățare</a:t>
            </a:r>
            <a:endParaRPr lang="en-GB" sz="32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568" y="4212953"/>
            <a:ext cx="3248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p</a:t>
            </a:r>
            <a:r>
              <a:rPr lang="ro-RO" sz="2800" smtClean="0">
                <a:latin typeface="+mj-lt"/>
              </a:rPr>
              <a:t>entru </a:t>
            </a:r>
            <a:r>
              <a:rPr lang="en-US" sz="2800" smtClean="0">
                <a:latin typeface="+mj-lt"/>
              </a:rPr>
              <a:t>500</a:t>
            </a:r>
            <a:r>
              <a:rPr lang="ro-RO" sz="2800" smtClean="0">
                <a:latin typeface="+mj-lt"/>
              </a:rPr>
              <a:t> de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itera</a:t>
            </a:r>
            <a:r>
              <a:rPr lang="ro-RO" sz="2800" smtClean="0">
                <a:latin typeface="+mj-lt"/>
              </a:rPr>
              <a:t>ții</a:t>
            </a:r>
            <a:endParaRPr lang="en-GB" sz="280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3830" y="263173"/>
            <a:ext cx="3256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 smtClean="0">
                <a:latin typeface="+mj-lt"/>
              </a:rPr>
              <a:t>Rezultatele</a:t>
            </a:r>
            <a:r>
              <a:rPr lang="ro-RO" sz="2800" smtClean="0">
                <a:latin typeface="+mj-lt"/>
              </a:rPr>
              <a:t> antrenării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9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927928" y="315774"/>
            <a:ext cx="328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Entropia condiționată</a:t>
            </a:r>
            <a:endParaRPr lang="en-GB" sz="28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010" y="2068374"/>
            <a:ext cx="277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Modelul antrenat de mine</a:t>
            </a:r>
            <a:r>
              <a:rPr lang="en-US" sz="2800">
                <a:latin typeface="+mj-lt"/>
              </a:rPr>
              <a:t>:</a:t>
            </a:r>
            <a:endParaRPr lang="en-GB" sz="28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0698" y="4028807"/>
            <a:ext cx="2974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Modelul antrenat în articolul original</a:t>
            </a:r>
            <a:r>
              <a:rPr lang="en-US" sz="2800" smtClean="0">
                <a:latin typeface="+mj-lt"/>
              </a:rPr>
              <a:t>:</a:t>
            </a:r>
            <a:endParaRPr lang="en-GB" sz="280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3944" y="2283817"/>
            <a:ext cx="202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2.60</a:t>
            </a:r>
            <a:endParaRPr lang="en-GB" sz="280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3945" y="4244250"/>
            <a:ext cx="202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3.91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573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94848" y="341174"/>
            <a:ext cx="4954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Clasificarea algoritmului </a:t>
            </a:r>
            <a:r>
              <a:rPr lang="ro-RO" sz="2800" smtClean="0">
                <a:latin typeface="+mj-lt"/>
              </a:rPr>
              <a:t>K-means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44281"/>
            <a:ext cx="5590228" cy="5412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600dpi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91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94848" y="341174"/>
            <a:ext cx="4954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Clasificarea algoritmului </a:t>
            </a:r>
            <a:r>
              <a:rPr lang="ro-RO" sz="2800" smtClean="0">
                <a:latin typeface="+mj-lt"/>
              </a:rPr>
              <a:t>K-means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44281"/>
            <a:ext cx="5590228" cy="5412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600dpi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41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241224" y="341174"/>
            <a:ext cx="466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Reprezentarea în plan euclidian 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53927"/>
            <a:ext cx="5590228" cy="5392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1000dpi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94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79562" y="341174"/>
            <a:ext cx="338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Un cluster bine definit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7" y="1037184"/>
            <a:ext cx="3703393" cy="3828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6" y="1037184"/>
            <a:ext cx="3790894" cy="3828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06" y="5125790"/>
            <a:ext cx="1286144" cy="1241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137" y="5125307"/>
            <a:ext cx="1286143" cy="1227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957" y="5118492"/>
            <a:ext cx="1286145" cy="1241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927" y="5132121"/>
            <a:ext cx="1286145" cy="12275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749" y="5132121"/>
            <a:ext cx="1286648" cy="12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185380" y="341174"/>
            <a:ext cx="477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Un cluster mai puțin bine definit</a:t>
            </a:r>
            <a:endParaRPr lang="en-GB" sz="280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55" y="1082581"/>
            <a:ext cx="2690502" cy="382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7" y="1082581"/>
            <a:ext cx="2679700" cy="382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48" y="5128792"/>
            <a:ext cx="1282383" cy="122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96" y="5127229"/>
            <a:ext cx="1282382" cy="122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023" y="5127227"/>
            <a:ext cx="1282383" cy="1229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805" y="5127228"/>
            <a:ext cx="1244761" cy="12291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676" y="5127228"/>
            <a:ext cx="1282383" cy="12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19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Exemplu de overfitting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54" y="1010557"/>
            <a:ext cx="2952361" cy="398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 bwMode="auto">
          <a:xfrm>
            <a:off x="4686527" y="1010557"/>
            <a:ext cx="2909888" cy="398850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5" y="5145222"/>
            <a:ext cx="1282196" cy="1229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818" y="5163214"/>
            <a:ext cx="1282196" cy="1211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822" y="5163214"/>
            <a:ext cx="1282196" cy="122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824" y="5180701"/>
            <a:ext cx="1282196" cy="12291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820" y="5163214"/>
            <a:ext cx="1282196" cy="12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933845" y="309066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Cuprins</a:t>
            </a:r>
            <a:endParaRPr lang="en-GB" sz="28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0638" y="2090172"/>
            <a:ext cx="7694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Învățare nesupervizată din video-uri			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Arhitectura modelului de antrenare			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Mulțimea de date folosită						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Soluți</a:t>
            </a:r>
            <a:r>
              <a:rPr lang="en-US" sz="2800">
                <a:latin typeface="+mj-lt"/>
              </a:rPr>
              <a:t>a</a:t>
            </a:r>
            <a:r>
              <a:rPr lang="ro-RO" sz="2800" smtClean="0">
                <a:latin typeface="+mj-lt"/>
              </a:rPr>
              <a:t> cloud										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Rezultatele antrenării							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Concluzii											19</a:t>
            </a:r>
          </a:p>
        </p:txBody>
      </p:sp>
    </p:spTree>
    <p:extLst>
      <p:ext uri="{BB962C8B-B14F-4D97-AF65-F5344CB8AC3E}">
        <p14:creationId xmlns:p14="http://schemas.microsoft.com/office/powerpoint/2010/main" val="25548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20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Cum a învățat modelul</a:t>
            </a:r>
            <a:endParaRPr lang="en-GB" sz="280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9"/>
          <a:stretch/>
        </p:blipFill>
        <p:spPr>
          <a:xfrm>
            <a:off x="346524" y="1328510"/>
            <a:ext cx="8450951" cy="446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5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21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Concluzii</a:t>
            </a:r>
            <a:endParaRPr lang="en-GB" sz="280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0136" y="2365917"/>
            <a:ext cx="614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>
                <a:latin typeface="+mj-lt"/>
              </a:rPr>
              <a:t>Rezultatul antren</a:t>
            </a:r>
            <a:r>
              <a:rPr lang="ro-RO" sz="2800" smtClean="0">
                <a:latin typeface="+mj-lt"/>
              </a:rPr>
              <a:t>ării</a:t>
            </a:r>
            <a:endParaRPr lang="ro-RO" sz="280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0975" y="3723708"/>
            <a:ext cx="614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Învățarea poate continua</a:t>
            </a:r>
          </a:p>
        </p:txBody>
      </p:sp>
    </p:spTree>
    <p:extLst>
      <p:ext uri="{BB962C8B-B14F-4D97-AF65-F5344CB8AC3E}">
        <p14:creationId xmlns:p14="http://schemas.microsoft.com/office/powerpoint/2010/main" val="25383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85" y="2894899"/>
            <a:ext cx="3551193" cy="796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8526" y="4723751"/>
            <a:ext cx="595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500 ore de con</a:t>
            </a:r>
            <a:r>
              <a:rPr lang="ro-RO" sz="2800">
                <a:latin typeface="+mj-lt"/>
              </a:rPr>
              <a:t>ț</a:t>
            </a:r>
            <a:r>
              <a:rPr lang="en-US" sz="2800" err="1" smtClean="0">
                <a:latin typeface="+mj-lt"/>
              </a:rPr>
              <a:t>inut</a:t>
            </a:r>
            <a:r>
              <a:rPr lang="ro-RO" sz="2800" smtClean="0">
                <a:latin typeface="+mj-lt"/>
              </a:rPr>
              <a:t> video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nou</a:t>
            </a:r>
            <a:r>
              <a:rPr lang="en-US" sz="2800" smtClean="0">
                <a:latin typeface="+mj-lt"/>
              </a:rPr>
              <a:t> / 1 </a:t>
            </a:r>
            <a:r>
              <a:rPr lang="en-US" sz="2800" err="1" smtClean="0">
                <a:latin typeface="+mj-lt"/>
              </a:rPr>
              <a:t>minut</a:t>
            </a:r>
            <a:endParaRPr lang="en-GB" sz="28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3099" y="278761"/>
            <a:ext cx="5348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>
                <a:latin typeface="+mj-lt"/>
              </a:rPr>
              <a:t>Învățare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nesupervizată</a:t>
            </a:r>
            <a:r>
              <a:rPr lang="en-US" sz="2800">
                <a:latin typeface="+mj-lt"/>
              </a:rPr>
              <a:t> din </a:t>
            </a:r>
            <a:r>
              <a:rPr lang="en-US" sz="2800" smtClean="0">
                <a:latin typeface="+mj-lt"/>
              </a:rPr>
              <a:t>video-</a:t>
            </a:r>
            <a:r>
              <a:rPr lang="en-US" sz="2800" err="1" smtClean="0">
                <a:latin typeface="+mj-lt"/>
              </a:rPr>
              <a:t>uri</a:t>
            </a:r>
            <a:endParaRPr lang="en-GB" sz="280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3483" y="1391420"/>
            <a:ext cx="136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Motiva</a:t>
            </a:r>
            <a:r>
              <a:rPr lang="ro-RO" sz="2400" smtClean="0">
                <a:latin typeface="+mj-lt"/>
              </a:rPr>
              <a:t>ție</a:t>
            </a:r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166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5" y="1138029"/>
            <a:ext cx="6660710" cy="5160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3223" y="309066"/>
            <a:ext cx="2537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Articolul original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2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32159"/>
            <a:ext cx="7950200" cy="4225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3553" y="309066"/>
            <a:ext cx="527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Arhitectura modelului de antrenare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6338"/>
            <a:ext cx="7772400" cy="450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301" y="315774"/>
            <a:ext cx="38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Mulțimea de date folosită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9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7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566584" y="315774"/>
            <a:ext cx="4010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Preprocesarea video-urilor</a:t>
            </a:r>
            <a:endParaRPr lang="en-GB" sz="28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49" y="2792544"/>
            <a:ext cx="25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Video format avi</a:t>
            </a:r>
            <a:endParaRPr lang="en-GB" sz="280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955" y="3315764"/>
            <a:ext cx="21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100 – 200 cadre</a:t>
            </a:r>
            <a:endParaRPr lang="en-GB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2054" y="3066964"/>
            <a:ext cx="389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10 </a:t>
            </a:r>
            <a:r>
              <a:rPr lang="en-US" sz="2800">
                <a:latin typeface="+mj-lt"/>
              </a:rPr>
              <a:t>– </a:t>
            </a:r>
            <a:r>
              <a:rPr lang="ro-RO" sz="2800" smtClean="0">
                <a:latin typeface="+mj-lt"/>
              </a:rPr>
              <a:t>2</a:t>
            </a:r>
            <a:r>
              <a:rPr lang="en-US" sz="2800" smtClean="0">
                <a:latin typeface="+mj-lt"/>
              </a:rPr>
              <a:t>5 cadre </a:t>
            </a:r>
            <a:r>
              <a:rPr lang="en-US" sz="2800">
                <a:latin typeface="+mj-lt"/>
              </a:rPr>
              <a:t>format jpeg</a:t>
            </a:r>
            <a:endParaRPr lang="en-GB" sz="2800">
              <a:latin typeface="+mj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650359" y="3155154"/>
            <a:ext cx="1072055" cy="346841"/>
          </a:xfrm>
          <a:prstGeom prst="rightArrow">
            <a:avLst>
              <a:gd name="adj1" fmla="val 4029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7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549124" y="315774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Soluți</a:t>
            </a:r>
            <a:r>
              <a:rPr lang="en-US" sz="2800" smtClean="0">
                <a:latin typeface="+mj-lt"/>
              </a:rPr>
              <a:t>a</a:t>
            </a:r>
            <a:r>
              <a:rPr lang="ro-RO" sz="2800" smtClean="0">
                <a:latin typeface="+mj-lt"/>
              </a:rPr>
              <a:t> cloud</a:t>
            </a:r>
            <a:endParaRPr lang="en-GB" sz="280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095500"/>
            <a:ext cx="6667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9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618169" y="315774"/>
            <a:ext cx="390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Managementul resurselor</a:t>
            </a:r>
            <a:endParaRPr lang="en-GB" sz="2800"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51523"/>
              </p:ext>
            </p:extLst>
          </p:nvPr>
        </p:nvGraphicFramePr>
        <p:xfrm>
          <a:off x="605790" y="1074416"/>
          <a:ext cx="7909560" cy="52177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96916265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652663889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3377387879"/>
                    </a:ext>
                  </a:extLst>
                </a:gridCol>
              </a:tblGrid>
              <a:tr h="62579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Descrierea</a:t>
                      </a:r>
                      <a:r>
                        <a:rPr lang="en-US" baseline="0" smtClean="0">
                          <a:latin typeface="+mj-lt"/>
                        </a:rPr>
                        <a:t> opera</a:t>
                      </a:r>
                      <a:r>
                        <a:rPr lang="ro-RO" baseline="0" smtClean="0">
                          <a:latin typeface="+mj-lt"/>
                        </a:rPr>
                        <a:t>ț</a:t>
                      </a:r>
                      <a:r>
                        <a:rPr lang="en-US" baseline="0" smtClean="0">
                          <a:latin typeface="+mj-lt"/>
                        </a:rPr>
                        <a:t>iei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Cred</a:t>
                      </a:r>
                      <a:r>
                        <a:rPr lang="en-US" baseline="0" smtClean="0">
                          <a:latin typeface="+mj-lt"/>
                        </a:rPr>
                        <a:t>it </a:t>
                      </a:r>
                      <a:r>
                        <a:rPr lang="en-US" smtClean="0">
                          <a:latin typeface="+mj-lt"/>
                        </a:rPr>
                        <a:t>folosit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Credit </a:t>
                      </a:r>
                      <a:r>
                        <a:rPr lang="ro-RO" smtClean="0">
                          <a:latin typeface="+mj-lt"/>
                        </a:rPr>
                        <a:t>inițial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816286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Inițializarea și</a:t>
                      </a:r>
                      <a:r>
                        <a:rPr lang="ro-RO" sz="1600" baseline="0" smtClean="0">
                          <a:latin typeface="+mj-lt"/>
                        </a:rPr>
                        <a:t> setarea unei mașini virtuale slabe (≈</a:t>
                      </a:r>
                      <a:r>
                        <a:rPr lang="en-US" sz="1600" baseline="0" smtClean="0">
                          <a:latin typeface="+mj-lt"/>
                        </a:rPr>
                        <a:t> $75 / lun</a:t>
                      </a:r>
                      <a:r>
                        <a:rPr lang="ro-RO" sz="1600" baseline="0" smtClean="0">
                          <a:latin typeface="+mj-lt"/>
                        </a:rPr>
                        <a:t>ă sau $0.1 / oră). Efectuarea unor teste.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$4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$300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874964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Inițializare și</a:t>
                      </a:r>
                      <a:r>
                        <a:rPr lang="ro-RO" sz="1600" baseline="0" smtClean="0">
                          <a:latin typeface="+mj-lt"/>
                        </a:rPr>
                        <a:t> setarea mașinii virtuale cu placă video.</a:t>
                      </a:r>
                    </a:p>
                    <a:p>
                      <a:r>
                        <a:rPr lang="ro-RO" sz="1600" baseline="0" smtClean="0">
                          <a:latin typeface="+mj-lt"/>
                        </a:rPr>
                        <a:t>(</a:t>
                      </a:r>
                      <a:r>
                        <a:rPr lang="ro-RO" sz="1600" kern="1200" baseline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≈ $1200 / lună sau $2.04 / oră)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$12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$296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641368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Început</a:t>
                      </a:r>
                      <a:r>
                        <a:rPr lang="ro-RO" sz="1600" baseline="0" smtClean="0">
                          <a:latin typeface="+mj-lt"/>
                        </a:rPr>
                        <a:t> antrenarea. Aproximat</a:t>
                      </a:r>
                      <a:r>
                        <a:rPr lang="en-US" sz="1600" baseline="0" smtClean="0">
                          <a:latin typeface="+mj-lt"/>
                        </a:rPr>
                        <a:t> timp pentru</a:t>
                      </a:r>
                      <a:r>
                        <a:rPr lang="ro-RO" sz="1600" baseline="0" smtClean="0">
                          <a:latin typeface="+mj-lt"/>
                        </a:rPr>
                        <a:t> 1000 iterații.</a:t>
                      </a:r>
                      <a:r>
                        <a:rPr lang="en-US" sz="1600" baseline="0" smtClean="0">
                          <a:latin typeface="+mj-lt"/>
                        </a:rPr>
                        <a:t> (o itera</a:t>
                      </a:r>
                      <a:r>
                        <a:rPr lang="ro-RO" sz="1600" baseline="0" smtClean="0">
                          <a:latin typeface="+mj-lt"/>
                        </a:rPr>
                        <a:t>ție ≈ 8 minute)</a:t>
                      </a:r>
                      <a:r>
                        <a:rPr lang="en-US" sz="1600" baseline="0" smtClean="0">
                          <a:latin typeface="+mj-lt"/>
                        </a:rPr>
                        <a:t>. Eroare la Google Sheets API. Num</a:t>
                      </a:r>
                      <a:r>
                        <a:rPr lang="ro-RO" sz="1600" baseline="0" smtClean="0">
                          <a:latin typeface="+mj-lt"/>
                        </a:rPr>
                        <a:t>ărul de iterații </a:t>
                      </a:r>
                      <a:r>
                        <a:rPr lang="en-US" sz="1600" baseline="0" smtClean="0">
                          <a:latin typeface="+mj-lt"/>
                        </a:rPr>
                        <a:t>a sc</a:t>
                      </a:r>
                      <a:r>
                        <a:rPr lang="ro-RO" sz="1600" baseline="0" smtClean="0">
                          <a:latin typeface="+mj-lt"/>
                        </a:rPr>
                        <a:t>ăzut la 750.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$40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$284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216674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Antrenare</a:t>
                      </a:r>
                      <a:r>
                        <a:rPr lang="ro-RO" sz="1600" baseline="0" smtClean="0">
                          <a:latin typeface="+mj-lt"/>
                        </a:rPr>
                        <a:t> continuă timp de </a:t>
                      </a:r>
                      <a:r>
                        <a:rPr lang="en-US" sz="1600" baseline="0" smtClean="0">
                          <a:latin typeface="+mj-lt"/>
                        </a:rPr>
                        <a:t>58 de ore. Eroare 500 Internal arunca</a:t>
                      </a:r>
                      <a:r>
                        <a:rPr lang="ro-RO" sz="1600" baseline="0" smtClean="0">
                          <a:latin typeface="+mj-lt"/>
                        </a:rPr>
                        <a:t>tă de </a:t>
                      </a:r>
                      <a:r>
                        <a:rPr lang="en-US" sz="1600" baseline="0" smtClean="0">
                          <a:latin typeface="+mj-lt"/>
                        </a:rPr>
                        <a:t>Google Sheets API. Sc</a:t>
                      </a:r>
                      <a:r>
                        <a:rPr lang="ro-RO" sz="1600" baseline="0" smtClean="0">
                          <a:latin typeface="+mj-lt"/>
                        </a:rPr>
                        <a:t>ăzut numărul de iterații la 500.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$186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$244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52708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Antrenarea</a:t>
                      </a:r>
                      <a:r>
                        <a:rPr lang="ro-RO" sz="1600" baseline="0" smtClean="0">
                          <a:latin typeface="+mj-lt"/>
                        </a:rPr>
                        <a:t> pentru restul iterațiilor. Erori în codul de validare.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$27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j-lt"/>
                        </a:rPr>
                        <a:t>$58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337337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Fixarea erorilor de validare. Rerularea ultimelor</a:t>
                      </a:r>
                      <a:r>
                        <a:rPr lang="ro-RO" sz="1600" baseline="0" smtClean="0">
                          <a:latin typeface="+mj-lt"/>
                        </a:rPr>
                        <a:t> 10 iterații nesalvate.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$25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$31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022181"/>
                  </a:ext>
                </a:extLst>
              </a:tr>
              <a:tr h="625793">
                <a:tc>
                  <a:txBody>
                    <a:bodyPr/>
                    <a:lstStyle/>
                    <a:p>
                      <a:r>
                        <a:rPr lang="ro-RO" sz="1600" smtClean="0">
                          <a:latin typeface="+mj-lt"/>
                        </a:rPr>
                        <a:t>Calcularea</a:t>
                      </a:r>
                      <a:r>
                        <a:rPr lang="ro-RO" sz="1600" baseline="0" smtClean="0">
                          <a:latin typeface="+mj-lt"/>
                        </a:rPr>
                        <a:t> rezultatelor. Crearea vizualizării acestor rezultate.</a:t>
                      </a:r>
                      <a:endParaRPr lang="en-GB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$6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mtClean="0">
                          <a:latin typeface="+mj-lt"/>
                        </a:rPr>
                        <a:t>$6</a:t>
                      </a:r>
                      <a:endParaRPr lang="en-GB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58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6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1639</TotalTime>
  <Words>332</Words>
  <Application>Microsoft Office PowerPoint</Application>
  <PresentationFormat>On-screen Show (4:3)</PresentationFormat>
  <Paragraphs>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Învățare nesupervizată din video-uri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Învățare nesupervizată din video-uri</dc:title>
  <dc:creator>Victor</dc:creator>
  <cp:lastModifiedBy>Victor</cp:lastModifiedBy>
  <cp:revision>44</cp:revision>
  <dcterms:created xsi:type="dcterms:W3CDTF">2019-06-24T06:18:26Z</dcterms:created>
  <dcterms:modified xsi:type="dcterms:W3CDTF">2019-07-04T20:54:57Z</dcterms:modified>
</cp:coreProperties>
</file>